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292"/>
    <a:srgbClr val="10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DC13-E351-44F0-B3B3-271C7546BDD1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E161-F63B-4CB4-A5B4-6F77D40C4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79775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8E2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117975"/>
            <a:ext cx="4343400" cy="381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F8E292"/>
                </a:solidFill>
              </a:defRPr>
            </a:lvl1pPr>
            <a:lvl2pPr marL="457200" indent="0">
              <a:buNone/>
              <a:defRPr>
                <a:solidFill>
                  <a:srgbClr val="F8E292"/>
                </a:solidFill>
              </a:defRPr>
            </a:lvl2pPr>
            <a:lvl3pPr marL="914400" indent="0">
              <a:buNone/>
              <a:defRPr>
                <a:solidFill>
                  <a:srgbClr val="F8E292"/>
                </a:solidFill>
              </a:defRPr>
            </a:lvl3pPr>
            <a:lvl4pPr marL="1371600" indent="0">
              <a:buNone/>
              <a:defRPr>
                <a:solidFill>
                  <a:srgbClr val="F8E292"/>
                </a:solidFill>
              </a:defRPr>
            </a:lvl4pPr>
            <a:lvl5pPr marL="1828800" indent="0">
              <a:buNone/>
              <a:defRPr>
                <a:solidFill>
                  <a:srgbClr val="F8E292"/>
                </a:solidFill>
              </a:defRPr>
            </a:lvl5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17975"/>
            <a:ext cx="3048000" cy="381000"/>
          </a:xfrm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rgbClr val="F8E292"/>
                </a:solidFill>
              </a:defRPr>
            </a:lvl1pPr>
            <a:lvl2pPr marL="457200" indent="0" algn="r">
              <a:buNone/>
              <a:defRPr sz="2400">
                <a:solidFill>
                  <a:srgbClr val="F8E292"/>
                </a:solidFill>
              </a:defRPr>
            </a:lvl2pPr>
            <a:lvl3pPr marL="914400" indent="0" algn="r">
              <a:buNone/>
              <a:defRPr sz="2000">
                <a:solidFill>
                  <a:srgbClr val="F8E292"/>
                </a:solidFill>
              </a:defRPr>
            </a:lvl3pPr>
            <a:lvl4pPr marL="1371600" indent="0" algn="r">
              <a:buNone/>
              <a:defRPr sz="1800">
                <a:solidFill>
                  <a:srgbClr val="F8E292"/>
                </a:solidFill>
              </a:defRPr>
            </a:lvl4pPr>
            <a:lvl5pPr marL="1828800" indent="0" algn="r">
              <a:buNone/>
              <a:defRPr sz="1800">
                <a:solidFill>
                  <a:srgbClr val="F8E29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37" y="6019800"/>
            <a:ext cx="2017726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9800"/>
            <a:ext cx="146583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13" y="5941314"/>
            <a:ext cx="697637" cy="7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7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48000"/>
            <a:ext cx="7772400" cy="762000"/>
          </a:xfrm>
        </p:spPr>
        <p:txBody>
          <a:bodyPr anchor="t"/>
          <a:lstStyle>
            <a:lvl1pPr algn="l">
              <a:defRPr sz="4000" b="1" cap="none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3809999"/>
            <a:ext cx="7772400" cy="609600"/>
          </a:xfrm>
        </p:spPr>
        <p:txBody>
          <a:bodyPr anchor="ctr"/>
          <a:lstStyle>
            <a:lvl1pPr marL="0" indent="0">
              <a:buNone/>
              <a:defRPr sz="2800">
                <a:solidFill>
                  <a:srgbClr val="F8E29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6" name="Picture 5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37" y="6019800"/>
            <a:ext cx="2017726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9800"/>
            <a:ext cx="146583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13" y="5941314"/>
            <a:ext cx="697637" cy="7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9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4" y="6259035"/>
            <a:ext cx="144123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59035"/>
            <a:ext cx="10470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1" y="6193470"/>
            <a:ext cx="571194" cy="5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5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4" y="6259035"/>
            <a:ext cx="144123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59035"/>
            <a:ext cx="10470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1" y="6193470"/>
            <a:ext cx="571194" cy="5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4" y="6259035"/>
            <a:ext cx="144123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59035"/>
            <a:ext cx="10470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1" y="6193470"/>
            <a:ext cx="571194" cy="5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4" y="6259035"/>
            <a:ext cx="144123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59035"/>
            <a:ext cx="10470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1" y="6193470"/>
            <a:ext cx="571194" cy="5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Q:\SAS\Project Folders\COPS 21st Century Policing\Images and Logos\cops_doj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4" y="6259035"/>
            <a:ext cx="144123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thorkildsenz\Desktop\cna_color_no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59035"/>
            <a:ext cx="10470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Q:\SAS\Project Folders\COPS Advancing 21st Century Policing Initiative\Images and Logos\IACP color hi-res (vector image) USE-alph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1" y="6193470"/>
            <a:ext cx="571194" cy="5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BA22241-2499-44FD-8AF6-6A1BA4783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5BA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Safer Neighborhoods through Precision Policing Initiative: Officer Safety and Wellness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Performance &amp; Recovery Optimization (PRO)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4117974"/>
            <a:ext cx="4343400" cy="1292225"/>
          </a:xfrm>
        </p:spPr>
        <p:txBody>
          <a:bodyPr/>
          <a:lstStyle/>
          <a:p>
            <a:r>
              <a:rPr lang="en-US" dirty="0"/>
              <a:t>Brandi Burque, Ph.D.</a:t>
            </a:r>
          </a:p>
          <a:p>
            <a:r>
              <a:rPr lang="en-US" sz="1800" dirty="0">
                <a:solidFill>
                  <a:schemeClr val="bg1"/>
                </a:solidFill>
              </a:rPr>
              <a:t>Licensed Police Psychologist</a:t>
            </a:r>
          </a:p>
          <a:p>
            <a:r>
              <a:rPr lang="en-US" sz="1800" dirty="0">
                <a:solidFill>
                  <a:schemeClr val="bg1"/>
                </a:solidFill>
              </a:rPr>
              <a:t>San Antonio Police Department</a:t>
            </a:r>
          </a:p>
          <a:p>
            <a:r>
              <a:rPr lang="en-US" sz="1800" dirty="0">
                <a:solidFill>
                  <a:schemeClr val="bg1"/>
                </a:solidFill>
              </a:rPr>
              <a:t>CNA Consultant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March 14, 2018</a:t>
            </a:r>
          </a:p>
        </p:txBody>
      </p:sp>
    </p:spTree>
    <p:extLst>
      <p:ext uri="{BB962C8B-B14F-4D97-AF65-F5344CB8AC3E}">
        <p14:creationId xmlns:p14="http://schemas.microsoft.com/office/powerpoint/2010/main" val="144475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Performance and Recovery Optimization (PRO) for SAPD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Cadet Training</a:t>
            </a:r>
          </a:p>
          <a:p>
            <a:pPr lvl="1"/>
            <a:r>
              <a:rPr lang="en-US" sz="2400" dirty="0"/>
              <a:t>8 to 10 hours of didactic lecture on the survival stress response system and ways to modulate the stress response</a:t>
            </a:r>
          </a:p>
          <a:p>
            <a:pPr lvl="1"/>
            <a:r>
              <a:rPr lang="en-US" sz="2400" dirty="0"/>
              <a:t>Zombie exercise</a:t>
            </a:r>
          </a:p>
          <a:p>
            <a:pPr lvl="1"/>
            <a:r>
              <a:rPr lang="en-US" sz="2400" dirty="0"/>
              <a:t>Operation exercise</a:t>
            </a:r>
          </a:p>
          <a:p>
            <a:pPr lvl="1"/>
            <a:r>
              <a:rPr lang="en-US" sz="2400" dirty="0"/>
              <a:t>Integrated briefs/debriefs in driving, tactics, firearms, Hell Day and Stress Day</a:t>
            </a:r>
          </a:p>
          <a:p>
            <a:r>
              <a:rPr lang="en-US" dirty="0"/>
              <a:t>In-service 2016</a:t>
            </a:r>
          </a:p>
          <a:p>
            <a:pPr lvl="1"/>
            <a:r>
              <a:rPr lang="en-US" sz="2400" dirty="0"/>
              <a:t>6 hour didactic style lecture on SSR and modulation tactics with Operation and Zombie exercise</a:t>
            </a:r>
          </a:p>
          <a:p>
            <a:r>
              <a:rPr lang="en-US" dirty="0"/>
              <a:t>Professional Development starting in 2017</a:t>
            </a:r>
          </a:p>
          <a:p>
            <a:r>
              <a:rPr lang="en-US" dirty="0"/>
              <a:t>Return-to-Duty Program</a:t>
            </a:r>
          </a:p>
        </p:txBody>
      </p:sp>
    </p:spTree>
    <p:extLst>
      <p:ext uri="{BB962C8B-B14F-4D97-AF65-F5344CB8AC3E}">
        <p14:creationId xmlns:p14="http://schemas.microsoft.com/office/powerpoint/2010/main" val="77537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7772400" cy="762000"/>
          </a:xfrm>
        </p:spPr>
        <p:txBody>
          <a:bodyPr/>
          <a:lstStyle/>
          <a:p>
            <a:r>
              <a:rPr lang="en-US" dirty="0"/>
              <a:t>Core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22838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1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572000" cy="505936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Survival Stress Response &amp; SSR Tactics </a:t>
            </a:r>
          </a:p>
          <a:p>
            <a:pPr lvl="1"/>
            <a:r>
              <a:rPr lang="en-US" sz="1800" dirty="0"/>
              <a:t>Tactical Breathing</a:t>
            </a:r>
          </a:p>
          <a:p>
            <a:pPr lvl="1"/>
            <a:r>
              <a:rPr lang="en-US" sz="1800" dirty="0"/>
              <a:t>Muscle Control</a:t>
            </a:r>
          </a:p>
          <a:p>
            <a:r>
              <a:rPr lang="en-US" sz="2400" b="1" u="sng" dirty="0"/>
              <a:t>Advanced SSR Tactics</a:t>
            </a:r>
          </a:p>
          <a:p>
            <a:pPr lvl="1"/>
            <a:r>
              <a:rPr lang="en-US" sz="1800" dirty="0"/>
              <a:t>Performance Self-Talk</a:t>
            </a:r>
          </a:p>
          <a:p>
            <a:pPr lvl="1"/>
            <a:r>
              <a:rPr lang="en-US" sz="1800" dirty="0"/>
              <a:t>Mental Practice</a:t>
            </a:r>
          </a:p>
          <a:p>
            <a:pPr lvl="1"/>
            <a:r>
              <a:rPr lang="en-US" sz="1800" dirty="0"/>
              <a:t>Attention Management</a:t>
            </a:r>
          </a:p>
          <a:p>
            <a:pPr lvl="1"/>
            <a:r>
              <a:rPr lang="en-US" sz="1800" dirty="0"/>
              <a:t>Winning Mindset/Stoic Operating System</a:t>
            </a:r>
          </a:p>
          <a:p>
            <a:r>
              <a:rPr lang="en-US" sz="2400" b="1" u="sng" dirty="0"/>
              <a:t>Recharging </a:t>
            </a:r>
          </a:p>
          <a:p>
            <a:pPr lvl="1"/>
            <a:r>
              <a:rPr lang="en-US" sz="1800" dirty="0"/>
              <a:t>Sleep optimization</a:t>
            </a:r>
          </a:p>
          <a:p>
            <a:pPr lvl="1"/>
            <a:r>
              <a:rPr lang="en-US" sz="1800" dirty="0"/>
              <a:t>Nutrition/Fitness</a:t>
            </a:r>
          </a:p>
          <a:p>
            <a:pPr lvl="1"/>
            <a:r>
              <a:rPr lang="en-US" sz="1800" dirty="0"/>
              <a:t>Decompressing from work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5408"/>
            <a:ext cx="4038600" cy="278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1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Academy</a:t>
            </a:r>
          </a:p>
          <a:p>
            <a:pPr lvl="1"/>
            <a:r>
              <a:rPr lang="en-US" dirty="0"/>
              <a:t>Cadets</a:t>
            </a:r>
          </a:p>
          <a:p>
            <a:pPr lvl="1"/>
            <a:r>
              <a:rPr lang="en-US" dirty="0"/>
              <a:t>In-service</a:t>
            </a:r>
          </a:p>
          <a:p>
            <a:r>
              <a:rPr lang="en-US" dirty="0"/>
              <a:t>Daily Bulletin</a:t>
            </a:r>
          </a:p>
          <a:p>
            <a:r>
              <a:rPr lang="en-US" dirty="0"/>
              <a:t>Wellness boards in each substation</a:t>
            </a:r>
          </a:p>
          <a:p>
            <a:r>
              <a:rPr lang="en-US" dirty="0"/>
              <a:t>3 Day Course for professional development </a:t>
            </a:r>
          </a:p>
          <a:p>
            <a:r>
              <a:rPr lang="en-US" dirty="0"/>
              <a:t>Post-critical incident </a:t>
            </a:r>
            <a:r>
              <a:rPr lang="en-US" dirty="0" err="1"/>
              <a:t>defusings</a:t>
            </a:r>
            <a:r>
              <a:rPr lang="en-US" dirty="0"/>
              <a:t>/debriefings</a:t>
            </a:r>
          </a:p>
          <a:p>
            <a:pPr lvl="1"/>
            <a:r>
              <a:rPr lang="en-US" dirty="0"/>
              <a:t>OIS officers place at Academy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227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4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SNPPI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SDHP &amp; HCSO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FBA22241-2499-44FD-8AF6-6A1BA4783E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" b="100000" l="0" r="100000">
                        <a14:foregroundMark x1="31258" y1="23046" x2="31258" y2="23046"/>
                        <a14:backgroundMark x1="7263" y1="47305" x2="7263" y2="47305"/>
                        <a14:backgroundMark x1="57717" y1="28706" x2="57717" y2="28706"/>
                        <a14:backgroundMark x1="60830" y1="36927" x2="60830" y2="36927"/>
                        <a14:backgroundMark x1="50454" y1="39084" x2="50454" y2="39084"/>
                        <a14:backgroundMark x1="46044" y1="54852" x2="46044" y2="54852"/>
                        <a14:backgroundMark x1="41375" y1="59434" x2="41375" y2="59434"/>
                        <a14:backgroundMark x1="47990" y1="60377" x2="47990" y2="60377"/>
                        <a14:backgroundMark x1="56161" y1="95418" x2="56161" y2="95418"/>
                        <a14:backgroundMark x1="53437" y1="85175" x2="53437" y2="85175"/>
                        <a14:backgroundMark x1="53956" y1="80728" x2="53956" y2="80728"/>
                        <a14:backgroundMark x1="53048" y1="74663" x2="53048" y2="74663"/>
                        <a14:backgroundMark x1="36706" y1="65229" x2="36706" y2="65229"/>
                        <a14:backgroundMark x1="42931" y1="62534" x2="42931" y2="62534"/>
                        <a14:backgroundMark x1="46304" y1="62938" x2="46304" y2="62938"/>
                        <a14:backgroundMark x1="48768" y1="64420" x2="48768" y2="64420"/>
                        <a14:backgroundMark x1="49416" y1="46092" x2="49416" y2="46092"/>
                        <a14:backgroundMark x1="53826" y1="32210" x2="53826" y2="32210"/>
                        <a14:backgroundMark x1="94812" y1="42588" x2="94812" y2="42588"/>
                        <a14:backgroundMark x1="66926" y1="3235" x2="66926" y2="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0587" cy="452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1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Dakota Highway Patrol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Conducted 2 day training (November 2017)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brief training in PRO modules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day focus group with key stakeholders in developing a wellness program </a:t>
            </a:r>
          </a:p>
          <a:p>
            <a:r>
              <a:rPr lang="en-US" dirty="0"/>
              <a:t>Conducted needs assessment</a:t>
            </a:r>
          </a:p>
          <a:p>
            <a:pPr lvl="1"/>
            <a:r>
              <a:rPr lang="en-US" dirty="0"/>
              <a:t>What resources are available and what needs to be obtained </a:t>
            </a:r>
          </a:p>
          <a:p>
            <a:pPr lvl="1"/>
            <a:r>
              <a:rPr lang="en-US" dirty="0"/>
              <a:t>Identified key parts of their wellness program</a:t>
            </a:r>
          </a:p>
          <a:p>
            <a:r>
              <a:rPr lang="en-US" dirty="0"/>
              <a:t>Interest in program development from across department</a:t>
            </a:r>
          </a:p>
          <a:p>
            <a:pPr lvl="1"/>
            <a:r>
              <a:rPr lang="en-US" dirty="0"/>
              <a:t>Projected week long  training for peer support and PRO training; scheduled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8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Hennepin County Sheriff’s Office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Conducted 1 day training (February 2018)</a:t>
            </a:r>
          </a:p>
          <a:p>
            <a:pPr lvl="1"/>
            <a:r>
              <a:rPr lang="en-US" dirty="0"/>
              <a:t>Brief 8 hour training in PRO modules</a:t>
            </a:r>
          </a:p>
          <a:p>
            <a:r>
              <a:rPr lang="en-US" dirty="0"/>
              <a:t>Conducted needs assessment</a:t>
            </a:r>
          </a:p>
          <a:p>
            <a:pPr lvl="1"/>
            <a:r>
              <a:rPr lang="en-US" dirty="0"/>
              <a:t>What resources are available and what needs to be obtained</a:t>
            </a:r>
          </a:p>
          <a:p>
            <a:pPr lvl="1"/>
            <a:r>
              <a:rPr lang="en-US" dirty="0"/>
              <a:t>Identified key parts of their wellness program</a:t>
            </a:r>
          </a:p>
          <a:p>
            <a:pPr lvl="2"/>
            <a:r>
              <a:rPr lang="en-US" dirty="0"/>
              <a:t>*Main take-away is the need for a consistent MH provider to help with peer support, officer debriefs after critical incidents and therapeutic services</a:t>
            </a:r>
          </a:p>
          <a:p>
            <a:r>
              <a:rPr lang="en-US" dirty="0"/>
              <a:t>Interest in program development from across department</a:t>
            </a:r>
          </a:p>
          <a:p>
            <a:pPr lvl="1"/>
            <a:r>
              <a:rPr lang="en-US" dirty="0"/>
              <a:t>Projected week long training for peer support and PRO training; TBA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 Contact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/>
              <a:t>Brandi Burque, Ph.D.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San Antonio Police Department</a:t>
            </a:r>
          </a:p>
          <a:p>
            <a:pPr algn="ctr">
              <a:buNone/>
            </a:pPr>
            <a:r>
              <a:rPr lang="en-US" dirty="0"/>
              <a:t>CNA Consultant</a:t>
            </a:r>
          </a:p>
          <a:p>
            <a:pPr algn="ctr">
              <a:buNone/>
            </a:pPr>
            <a:r>
              <a:rPr lang="en-US" dirty="0"/>
              <a:t>Licensed Police Psychologist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954-802-7419</a:t>
            </a:r>
          </a:p>
          <a:p>
            <a:pPr algn="ctr">
              <a:buNone/>
            </a:pPr>
            <a:r>
              <a:rPr lang="en-US" dirty="0"/>
              <a:t>brandipro2016@gmail.com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 the need for performance optimization training for law enforcement agencies</a:t>
            </a:r>
          </a:p>
          <a:p>
            <a:r>
              <a:rPr lang="en-US" dirty="0"/>
              <a:t>Identify the key skills taught in PRO</a:t>
            </a:r>
          </a:p>
          <a:p>
            <a:r>
              <a:rPr lang="en-US" dirty="0"/>
              <a:t>Review the importance of utilizing a “cop and doc” approach to the development and implementation of officer wellness programs</a:t>
            </a:r>
          </a:p>
          <a:p>
            <a:r>
              <a:rPr lang="en-US" dirty="0"/>
              <a:t>Identify ways this has been implemented:</a:t>
            </a:r>
          </a:p>
          <a:p>
            <a:pPr lvl="1"/>
            <a:r>
              <a:rPr lang="en-US" sz="2600" dirty="0"/>
              <a:t>San Antonio Police Department</a:t>
            </a:r>
          </a:p>
          <a:p>
            <a:pPr lvl="1"/>
            <a:r>
              <a:rPr lang="en-US" sz="2600" dirty="0"/>
              <a:t>South Dakota Highway Patrol</a:t>
            </a:r>
          </a:p>
          <a:p>
            <a:pPr lvl="1"/>
            <a:r>
              <a:rPr lang="en-US" sz="2600" dirty="0"/>
              <a:t>Hennepin County Sheriff’s Office (Minneapolis, MN)</a:t>
            </a:r>
          </a:p>
        </p:txBody>
      </p:sp>
    </p:spTree>
    <p:extLst>
      <p:ext uri="{BB962C8B-B14F-4D97-AF65-F5344CB8AC3E}">
        <p14:creationId xmlns:p14="http://schemas.microsoft.com/office/powerpoint/2010/main" val="180753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Collaboration With…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 err="1"/>
              <a:t>Deloria</a:t>
            </a:r>
            <a:r>
              <a:rPr lang="en-US" b="1" dirty="0"/>
              <a:t> R. Wilson, Ph.D.</a:t>
            </a:r>
          </a:p>
          <a:p>
            <a:pPr algn="ctr">
              <a:buNone/>
            </a:pPr>
            <a:r>
              <a:rPr lang="en-US" b="1" dirty="0"/>
              <a:t>Operational Psychologist</a:t>
            </a:r>
          </a:p>
          <a:p>
            <a:pPr algn="ctr">
              <a:buNone/>
            </a:pPr>
            <a:r>
              <a:rPr lang="en-US" b="1" dirty="0"/>
              <a:t>Air Force Security Forces</a:t>
            </a:r>
          </a:p>
          <a:p>
            <a:pPr algn="ctr">
              <a:buNone/>
            </a:pPr>
            <a:r>
              <a:rPr lang="en-US" b="1" dirty="0" err="1"/>
              <a:t>Lackland</a:t>
            </a:r>
            <a:r>
              <a:rPr lang="en-US" b="1" dirty="0"/>
              <a:t> AFB, TX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br>
              <a:rPr lang="en-US" dirty="0"/>
            </a:br>
            <a:r>
              <a:rPr lang="en-US" dirty="0"/>
              <a:t>Optimization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371850" cy="464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1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Performance Optimization: The Need for Precise Language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the word “performance” instead of “stress management” or even “wellness” has practical benefits; more tangible</a:t>
            </a:r>
          </a:p>
          <a:p>
            <a:endParaRPr lang="en-US" dirty="0"/>
          </a:p>
          <a:p>
            <a:r>
              <a:rPr lang="en-US" dirty="0"/>
              <a:t>Focusing on performance in any given situation IS mindfulness</a:t>
            </a:r>
          </a:p>
          <a:p>
            <a:endParaRPr lang="en-US" dirty="0"/>
          </a:p>
          <a:p>
            <a:r>
              <a:rPr lang="en-US" dirty="0"/>
              <a:t>Using athletes as an example; everyone wants to know how to perform better at everything they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 and Doc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Collaborative Culturally Aware Approach </a:t>
            </a:r>
          </a:p>
          <a:p>
            <a:r>
              <a:rPr lang="en-US" dirty="0"/>
              <a:t>(Wilson &amp; Burque, 2016)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118" y1="41337" x2="82118" y2="41337"/>
                        <a14:foregroundMark x1="82531" y1="39362" x2="82531" y2="39362"/>
                        <a14:foregroundMark x1="77304" y1="54407" x2="77304" y2="54407"/>
                        <a14:foregroundMark x1="83631" y1="75684" x2="83631" y2="75684"/>
                        <a14:foregroundMark x1="87620" y1="86626" x2="87620" y2="86626"/>
                        <a14:foregroundMark x1="90234" y1="80547" x2="90234" y2="80547"/>
                        <a14:foregroundMark x1="90509" y1="83131" x2="90509" y2="83131"/>
                        <a14:foregroundMark x1="90646" y1="74772" x2="90646" y2="74772"/>
                        <a14:foregroundMark x1="89409" y1="70821" x2="89409" y2="70821"/>
                        <a14:foregroundMark x1="88721" y1="68693" x2="88721" y2="68693"/>
                        <a14:foregroundMark x1="89546" y1="84347" x2="89546" y2="84347"/>
                        <a14:foregroundMark x1="91059" y1="78267" x2="91059" y2="78267"/>
                        <a14:foregroundMark x1="91334" y1="75988" x2="91334" y2="75988"/>
                        <a14:foregroundMark x1="90646" y1="72796" x2="90646" y2="72796"/>
                        <a14:foregroundMark x1="88446" y1="66869" x2="88446" y2="66869"/>
                        <a14:foregroundMark x1="87208" y1="66261" x2="87208" y2="66261"/>
                        <a14:foregroundMark x1="86933" y1="64134" x2="86933" y2="64134"/>
                        <a14:foregroundMark x1="86795" y1="62310" x2="86795" y2="62310"/>
                        <a14:foregroundMark x1="86245" y1="60790" x2="86245" y2="60790"/>
                        <a14:foregroundMark x1="85832" y1="58967" x2="85832" y2="58967"/>
                        <a14:foregroundMark x1="85557" y1="57751" x2="85557" y2="57751"/>
                        <a14:foregroundMark x1="86382" y1="57599" x2="86382" y2="57599"/>
                        <a14:foregroundMark x1="87483" y1="61550" x2="87483" y2="61550"/>
                        <a14:foregroundMark x1="84869" y1="53647" x2="84869" y2="53647"/>
                        <a14:foregroundMark x1="85557" y1="55927" x2="85557" y2="55927"/>
                        <a14:foregroundMark x1="85557" y1="54559" x2="85557" y2="54559"/>
                        <a14:foregroundMark x1="85832" y1="52584" x2="85832" y2="52584"/>
                        <a14:foregroundMark x1="85420" y1="50760" x2="85420" y2="50760"/>
                        <a14:foregroundMark x1="86245" y1="49088" x2="86245" y2="49088"/>
                        <a14:foregroundMark x1="86795" y1="46657" x2="86795" y2="46657"/>
                        <a14:foregroundMark x1="87070" y1="44833" x2="87070" y2="44833"/>
                        <a14:foregroundMark x1="88033" y1="45289" x2="88033" y2="45289"/>
                        <a14:foregroundMark x1="87208" y1="39666" x2="87208" y2="39666"/>
                        <a14:foregroundMark x1="88721" y1="39058" x2="88721" y2="39058"/>
                        <a14:foregroundMark x1="88033" y1="42705" x2="88033" y2="42705"/>
                        <a14:foregroundMark x1="85832" y1="32827" x2="85832" y2="32827"/>
                        <a14:foregroundMark x1="86795" y1="34195" x2="86795" y2="34195"/>
                        <a14:foregroundMark x1="42916" y1="53799" x2="42916" y2="53799"/>
                        <a14:foregroundMark x1="38239" y1="59726" x2="38239" y2="59726"/>
                        <a14:foregroundMark x1="33287" y1="65805" x2="33287" y2="65805"/>
                        <a14:foregroundMark x1="4952" y1="6687" x2="4952" y2="6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432300" cy="401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3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Expertise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Science is translated and integrated fully within the department</a:t>
            </a:r>
          </a:p>
          <a:p>
            <a:pPr lvl="1"/>
            <a:r>
              <a:rPr lang="en-US" dirty="0"/>
              <a:t>Doc may know “the what and why”</a:t>
            </a:r>
          </a:p>
          <a:p>
            <a:pPr lvl="1"/>
            <a:r>
              <a:rPr lang="en-US" dirty="0"/>
              <a:t>Officers know “the how”; to translate the science into tactical environments in language that is more easily accessible to target audience</a:t>
            </a:r>
          </a:p>
          <a:p>
            <a:r>
              <a:rPr lang="en-US" dirty="0"/>
              <a:t>Doc becomes integrated in various aspects of the department to help facilitate training, address real stress inoculation principles, return-to-duty, etc.</a:t>
            </a:r>
          </a:p>
        </p:txBody>
      </p:sp>
    </p:spTree>
    <p:extLst>
      <p:ext uri="{BB962C8B-B14F-4D97-AF65-F5344CB8AC3E}">
        <p14:creationId xmlns:p14="http://schemas.microsoft.com/office/powerpoint/2010/main" val="295455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7392-F9B9-4F44-BF59-31B1FC04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SAPD COPS &amp; 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4DC1-C3AF-41D4-9F72-CD419FA0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Co-Writer/Instructor:</a:t>
            </a:r>
          </a:p>
          <a:p>
            <a:pPr lvl="1"/>
            <a:r>
              <a:rPr lang="en-US" dirty="0"/>
              <a:t>Officer Cliff Burns (East Patrol)</a:t>
            </a:r>
          </a:p>
          <a:p>
            <a:pPr lvl="1"/>
            <a:endParaRPr lang="en-US" dirty="0"/>
          </a:p>
          <a:p>
            <a:r>
              <a:rPr lang="en-US" dirty="0"/>
              <a:t>Co-Instructors:</a:t>
            </a:r>
          </a:p>
          <a:p>
            <a:pPr lvl="1"/>
            <a:r>
              <a:rPr lang="en-US" dirty="0"/>
              <a:t>Officer Jesse Noriega (SWAT)</a:t>
            </a:r>
          </a:p>
          <a:p>
            <a:pPr lvl="1"/>
            <a:r>
              <a:rPr lang="en-US" dirty="0"/>
              <a:t>Officer William </a:t>
            </a:r>
            <a:r>
              <a:rPr lang="en-US" dirty="0" err="1"/>
              <a:t>Kasberg</a:t>
            </a:r>
            <a:r>
              <a:rPr lang="en-US" dirty="0"/>
              <a:t> (MHU/CIT)</a:t>
            </a:r>
          </a:p>
          <a:p>
            <a:pPr lvl="1"/>
            <a:r>
              <a:rPr lang="en-US" dirty="0"/>
              <a:t>Officer Shannon </a:t>
            </a:r>
            <a:r>
              <a:rPr lang="en-US" dirty="0" err="1"/>
              <a:t>Purkiss</a:t>
            </a:r>
            <a:r>
              <a:rPr lang="en-US" dirty="0"/>
              <a:t> (MHU/CIT)</a:t>
            </a:r>
          </a:p>
          <a:p>
            <a:pPr lvl="1"/>
            <a:r>
              <a:rPr lang="en-US" dirty="0"/>
              <a:t>Officer Rene Salas (Academy-Tactics)</a:t>
            </a:r>
          </a:p>
          <a:p>
            <a:pPr lvl="1"/>
            <a:r>
              <a:rPr lang="en-US" dirty="0"/>
              <a:t>Officer Annie Salinas (Academy-Tactics)</a:t>
            </a:r>
          </a:p>
          <a:p>
            <a:pPr lvl="1"/>
            <a:r>
              <a:rPr lang="en-US" dirty="0"/>
              <a:t>Officer Richard </a:t>
            </a:r>
            <a:r>
              <a:rPr lang="en-US" dirty="0" err="1"/>
              <a:t>Odoms</a:t>
            </a:r>
            <a:r>
              <a:rPr lang="en-US" dirty="0"/>
              <a:t> (Academy-Tactics)</a:t>
            </a:r>
          </a:p>
          <a:p>
            <a:pPr lvl="1"/>
            <a:r>
              <a:rPr lang="en-US" dirty="0"/>
              <a:t>Officer Juan </a:t>
            </a:r>
            <a:r>
              <a:rPr lang="en-US" dirty="0" err="1"/>
              <a:t>Mandujano</a:t>
            </a:r>
            <a:r>
              <a:rPr lang="en-US" dirty="0"/>
              <a:t> (Academy-Tactics)</a:t>
            </a:r>
          </a:p>
          <a:p>
            <a:pPr lvl="1"/>
            <a:r>
              <a:rPr lang="en-US" dirty="0"/>
              <a:t>Officer Daniel Loudermilk (Academy-Tactics)</a:t>
            </a:r>
          </a:p>
          <a:p>
            <a:pPr lvl="1"/>
            <a:r>
              <a:rPr lang="en-US" dirty="0"/>
              <a:t>Officer Joel Pope (Academy-Driving)</a:t>
            </a:r>
          </a:p>
          <a:p>
            <a:pPr lvl="1"/>
            <a:r>
              <a:rPr lang="en-US" dirty="0"/>
              <a:t>Officer Arturo Castellanos (Academy-Driving)</a:t>
            </a:r>
          </a:p>
          <a:p>
            <a:pPr lvl="1"/>
            <a:r>
              <a:rPr lang="en-US" dirty="0"/>
              <a:t>Detective Carl </a:t>
            </a:r>
            <a:r>
              <a:rPr lang="en-US" dirty="0" err="1"/>
              <a:t>Kerawalla</a:t>
            </a:r>
            <a:r>
              <a:rPr lang="en-US" dirty="0"/>
              <a:t> (Property Crimes)</a:t>
            </a:r>
          </a:p>
          <a:p>
            <a:pPr lvl="1"/>
            <a:endParaRPr lang="en-US" dirty="0"/>
          </a:p>
          <a:p>
            <a:r>
              <a:rPr lang="en-US" dirty="0"/>
              <a:t>Guest Speakers:</a:t>
            </a:r>
          </a:p>
          <a:p>
            <a:pPr lvl="1"/>
            <a:r>
              <a:rPr lang="en-US" dirty="0"/>
              <a:t>Detective Mark Harris (Applicant Processing—Cardiovascular Disease)</a:t>
            </a:r>
          </a:p>
          <a:p>
            <a:pPr lvl="1"/>
            <a:r>
              <a:rPr lang="en-US" dirty="0"/>
              <a:t>Officer George Bonilla (Patrol—Critical Incident Stress/OIS)</a:t>
            </a:r>
          </a:p>
          <a:p>
            <a:pPr lvl="1"/>
            <a:r>
              <a:rPr lang="en-US" dirty="0"/>
              <a:t>Officer Nate Becerra (Patrol—Critical Incident Stress/OIS)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4696E-DED7-409F-B7CF-F4161FFC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22241-2499-44FD-8AF6-6A1BA4783E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PRO?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Integrated “stress management” program incorporating research, theory, and skills from military, law enforcement and sports psychology. </a:t>
            </a:r>
          </a:p>
          <a:p>
            <a:r>
              <a:rPr lang="en-US" b="1" dirty="0"/>
              <a:t>Goals of the program</a:t>
            </a:r>
          </a:p>
          <a:p>
            <a:pPr lvl="1"/>
            <a:r>
              <a:rPr lang="en-US" dirty="0"/>
              <a:t>Make policy based on science not politics</a:t>
            </a:r>
          </a:p>
          <a:p>
            <a:pPr lvl="2"/>
            <a:r>
              <a:rPr lang="en-US" dirty="0"/>
              <a:t>Brain study and its implications on fine motor skills and use of force</a:t>
            </a:r>
          </a:p>
          <a:p>
            <a:pPr lvl="2"/>
            <a:r>
              <a:rPr lang="en-US" dirty="0"/>
              <a:t>Visual cognition (water bottle example)</a:t>
            </a:r>
          </a:p>
          <a:p>
            <a:pPr lvl="1"/>
            <a:r>
              <a:rPr lang="en-US" dirty="0"/>
              <a:t>Enhance officer’s performance on the job</a:t>
            </a:r>
          </a:p>
          <a:p>
            <a:pPr lvl="1"/>
            <a:r>
              <a:rPr lang="en-US" dirty="0"/>
              <a:t>Enhance officer’s performance at home</a:t>
            </a:r>
          </a:p>
          <a:p>
            <a:pPr lvl="1"/>
            <a:r>
              <a:rPr lang="en-US" dirty="0"/>
              <a:t>Prevent and/or mitigate officer burnout</a:t>
            </a:r>
          </a:p>
          <a:p>
            <a:pPr lvl="1"/>
            <a:r>
              <a:rPr lang="en-US" dirty="0"/>
              <a:t>Create a culture based on performance enhancement where byproducts of this include PTSD prevention, suicide prevention, and mental health wellness</a:t>
            </a:r>
          </a:p>
        </p:txBody>
      </p:sp>
    </p:spTree>
    <p:extLst>
      <p:ext uri="{BB962C8B-B14F-4D97-AF65-F5344CB8AC3E}">
        <p14:creationId xmlns:p14="http://schemas.microsoft.com/office/powerpoint/2010/main" val="791117761"/>
      </p:ext>
    </p:extLst>
  </p:cSld>
  <p:clrMapOvr>
    <a:masterClrMapping/>
  </p:clrMapOvr>
</p:sld>
</file>

<file path=ppt/theme/theme1.xml><?xml version="1.0" encoding="utf-8"?>
<a:theme xmlns:a="http://schemas.openxmlformats.org/drawingml/2006/main" name="COPS 21st Century TTA Powerpoint Template">
  <a:themeElements>
    <a:clrScheme name="21st Century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05BA4"/>
      </a:accent1>
      <a:accent2>
        <a:srgbClr val="F4CB3E"/>
      </a:accent2>
      <a:accent3>
        <a:srgbClr val="A7A9AC"/>
      </a:accent3>
      <a:accent4>
        <a:srgbClr val="F8E292"/>
      </a:accent4>
      <a:accent5>
        <a:srgbClr val="4F71B2"/>
      </a:accent5>
      <a:accent6>
        <a:srgbClr val="8F9EC9"/>
      </a:accent6>
      <a:hlink>
        <a:srgbClr val="6565FF"/>
      </a:hlink>
      <a:folHlink>
        <a:srgbClr val="800080"/>
      </a:folHlink>
    </a:clrScheme>
    <a:fontScheme name="21st Century Fonts">
      <a:majorFont>
        <a:latin typeface="Century Gothi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COPS 21st Century TTA Powerpoint Template</Template>
  <TotalTime>76</TotalTime>
  <Words>824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Century Gothic</vt:lpstr>
      <vt:lpstr>Wingdings</vt:lpstr>
      <vt:lpstr>COPS 21st Century TTA Powerpoint Template</vt:lpstr>
      <vt:lpstr>Safer Neighborhoods through Precision Policing Initiative: Officer Safety and Wellness</vt:lpstr>
      <vt:lpstr>Objectives</vt:lpstr>
      <vt:lpstr>In Collaboration With…</vt:lpstr>
      <vt:lpstr>Performance  Optimization</vt:lpstr>
      <vt:lpstr>Performance Optimization: The Need for Precise Language</vt:lpstr>
      <vt:lpstr>Cop and Doc</vt:lpstr>
      <vt:lpstr>Shared Expertise</vt:lpstr>
      <vt:lpstr>SAPD COPS &amp; DOC</vt:lpstr>
      <vt:lpstr>What is the Purpose of PRO?</vt:lpstr>
      <vt:lpstr>Performance and Recovery Optimization (PRO) for SAPD</vt:lpstr>
      <vt:lpstr>Core Concepts</vt:lpstr>
      <vt:lpstr>Skills</vt:lpstr>
      <vt:lpstr>Integration</vt:lpstr>
      <vt:lpstr>SNPPI</vt:lpstr>
      <vt:lpstr>South Dakota Highway Patrol</vt:lpstr>
      <vt:lpstr>Hennepin County Sheriff’s Office</vt:lpstr>
      <vt:lpstr>Questions/ Contact</vt:lpstr>
    </vt:vector>
  </TitlesOfParts>
  <Company>CNA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Neighborhoods through Precision Policing Initiative: Officer Safety and Wellness</dc:title>
  <dc:creator>FreyL</dc:creator>
  <cp:lastModifiedBy>Mercer, Sue</cp:lastModifiedBy>
  <cp:revision>18</cp:revision>
  <dcterms:created xsi:type="dcterms:W3CDTF">2018-03-07T17:19:57Z</dcterms:created>
  <dcterms:modified xsi:type="dcterms:W3CDTF">2022-02-16T15:42:57Z</dcterms:modified>
</cp:coreProperties>
</file>